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7"/>
  </p:notesMasterIdLst>
  <p:sldIdLst>
    <p:sldId id="256" r:id="rId2"/>
    <p:sldId id="271" r:id="rId3"/>
    <p:sldId id="273" r:id="rId4"/>
    <p:sldId id="272" r:id="rId5"/>
    <p:sldId id="257" r:id="rId6"/>
    <p:sldId id="270" r:id="rId7"/>
    <p:sldId id="274" r:id="rId8"/>
    <p:sldId id="275" r:id="rId9"/>
    <p:sldId id="258" r:id="rId10"/>
    <p:sldId id="265" r:id="rId11"/>
    <p:sldId id="266" r:id="rId12"/>
    <p:sldId id="269" r:id="rId13"/>
    <p:sldId id="284" r:id="rId14"/>
    <p:sldId id="260" r:id="rId15"/>
    <p:sldId id="268" r:id="rId16"/>
    <p:sldId id="276" r:id="rId17"/>
    <p:sldId id="279" r:id="rId18"/>
    <p:sldId id="280" r:id="rId19"/>
    <p:sldId id="281" r:id="rId20"/>
    <p:sldId id="287" r:id="rId21"/>
    <p:sldId id="288" r:id="rId22"/>
    <p:sldId id="289" r:id="rId23"/>
    <p:sldId id="290" r:id="rId24"/>
    <p:sldId id="291" r:id="rId25"/>
    <p:sldId id="263" r:id="rId26"/>
    <p:sldId id="264" r:id="rId27"/>
    <p:sldId id="283" r:id="rId28"/>
    <p:sldId id="277" r:id="rId29"/>
    <p:sldId id="285" r:id="rId30"/>
    <p:sldId id="261" r:id="rId31"/>
    <p:sldId id="286" r:id="rId32"/>
    <p:sldId id="262" r:id="rId33"/>
    <p:sldId id="278" r:id="rId34"/>
    <p:sldId id="282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1" autoAdjust="0"/>
  </p:normalViewPr>
  <p:slideViewPr>
    <p:cSldViewPr>
      <p:cViewPr varScale="1">
        <p:scale>
          <a:sx n="110" d="100"/>
          <a:sy n="110" d="100"/>
        </p:scale>
        <p:origin x="-164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A61EE-22BE-4025-A0F5-B4489453450D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38B60-3A53-4240-A64D-92A51B70D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2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 needs updating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48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work from 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13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58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44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1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</a:t>
            </a:r>
            <a:r>
              <a:rPr lang="en-US" baseline="0" dirty="0" smtClean="0"/>
              <a:t> or 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headline</a:t>
            </a:r>
            <a:r>
              <a:rPr lang="en-US" baseline="0" dirty="0" smtClean="0"/>
              <a:t> slide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2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0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7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5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</a:t>
            </a:r>
            <a:r>
              <a:rPr lang="en-US" baseline="0" dirty="0" smtClean="0"/>
              <a:t> waiting on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43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waiting on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DONE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3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1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81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8B60-3A53-4240-A64D-92A51B70D1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D2F8ED7-96F2-4228-90FF-DBD42A4B4F29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A1E7075-8273-4195-A6EA-E9146D511F1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pftp.us/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://www.usatoday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Drone Surveillance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Determining Ideal Fleet Size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53200" y="5105400"/>
            <a:ext cx="2133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Jane </a:t>
            </a:r>
            <a:r>
              <a:rPr lang="en-US" dirty="0" err="1" smtClean="0"/>
              <a:t>Blore</a:t>
            </a:r>
            <a:endParaRPr lang="en-US" dirty="0" smtClean="0"/>
          </a:p>
          <a:p>
            <a:r>
              <a:rPr lang="en-US" dirty="0" smtClean="0"/>
              <a:t>Stephan Boettcher</a:t>
            </a:r>
          </a:p>
          <a:p>
            <a:r>
              <a:rPr lang="en-US" dirty="0" smtClean="0"/>
              <a:t>Andrew Keith</a:t>
            </a:r>
          </a:p>
          <a:p>
            <a:r>
              <a:rPr lang="en-US" dirty="0" smtClean="0"/>
              <a:t>Mark </a:t>
            </a:r>
            <a:r>
              <a:rPr lang="en-US" dirty="0" err="1" smtClean="0"/>
              <a:t>Soreco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BATt9v3owhPof31OqcACt84XfvuZnQpslEmyu0Du05TdqFOr4a32Jipg8AWWDMAc8TlDhbG6y5XSptpxZ3cCzXaom2T-7pWXQHV08FWksDMH5peVJK3q0g7mdxsW1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8" y="338137"/>
            <a:ext cx="4073842" cy="61388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24400" y="2819400"/>
            <a:ext cx="4191000" cy="914400"/>
          </a:xfrm>
        </p:spPr>
        <p:txBody>
          <a:bodyPr/>
          <a:lstStyle/>
          <a:p>
            <a:pPr algn="ctr"/>
            <a:r>
              <a:rPr lang="en-US" dirty="0" smtClean="0"/>
              <a:t>Process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5486400"/>
            <a:ext cx="7543800" cy="914400"/>
          </a:xfrm>
        </p:spPr>
        <p:txBody>
          <a:bodyPr/>
          <a:lstStyle/>
          <a:p>
            <a:pPr algn="ctr"/>
            <a:r>
              <a:rPr lang="en-US" dirty="0" smtClean="0"/>
              <a:t>Program Logic Flow</a:t>
            </a:r>
            <a:endParaRPr lang="en-US" dirty="0"/>
          </a:p>
        </p:txBody>
      </p:sp>
      <p:pic>
        <p:nvPicPr>
          <p:cNvPr id="3" name="Picture 2" descr="https://lh3.googleusercontent.com/wcwc4EYlF0yDVPnB9x3KYuESxdZvi3jFSkyEEXYiuMuzPGgslC3pFJpWrRnOkngtgdeX0rLnMksF3M_D1OZlD7cmzc_w8ewfwyxxUakVVUFnhqDfMa7Wv6gHG_5z_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6395"/>
            <a:ext cx="5943600" cy="4739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8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5486400"/>
            <a:ext cx="7543800" cy="914400"/>
          </a:xfrm>
        </p:spPr>
        <p:txBody>
          <a:bodyPr/>
          <a:lstStyle/>
          <a:p>
            <a:pPr algn="ctr"/>
            <a:r>
              <a:rPr lang="en-US" dirty="0" smtClean="0"/>
              <a:t>Logical Process Architecture</a:t>
            </a:r>
            <a:endParaRPr lang="en-US" dirty="0"/>
          </a:p>
        </p:txBody>
      </p:sp>
      <p:pic>
        <p:nvPicPr>
          <p:cNvPr id="4" name="Picture 3" descr="https://lh5.googleusercontent.com/b8X4fl2BVEpTqTY1_2kC3fPUCKjjEl6mT-snbhAaTc4vqAfttC0eEASmtg-H2eYUmp2I8qWB-aQEbQdks91ioZ6Y-iJhWjk_LOTYhxu7RcKr6Z0Ol-1kAppw7x_7j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7" y="1066800"/>
            <a:ext cx="5419725" cy="31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09600"/>
            <a:ext cx="65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Type 1 Messages – Maintenance Messages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Type 2 Messages – Target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Type 3 Messages </a:t>
            </a:r>
          </a:p>
        </p:txBody>
      </p:sp>
    </p:spTree>
    <p:extLst>
      <p:ext uri="{BB962C8B-B14F-4D97-AF65-F5344CB8AC3E}">
        <p14:creationId xmlns:p14="http://schemas.microsoft.com/office/powerpoint/2010/main" val="17396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Most of our data is historical or published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Based on opinion and industry standards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Relying on unclassified and declassified published info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Examples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CIA standards for reliability of intelligence: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Probable events have at least 60% chance of occurring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Hunter RQ-5 technical specifications: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21 </a:t>
            </a:r>
            <a:r>
              <a:rPr lang="en-US" dirty="0" err="1" smtClean="0"/>
              <a:t>hrs</a:t>
            </a:r>
            <a:r>
              <a:rPr lang="en-US" dirty="0" smtClean="0"/>
              <a:t> MTBF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3 </a:t>
            </a:r>
            <a:r>
              <a:rPr lang="en-US" dirty="0" err="1" smtClean="0"/>
              <a:t>hrs</a:t>
            </a:r>
            <a:r>
              <a:rPr lang="en-US" dirty="0" smtClean="0"/>
              <a:t> MTTR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Top speed 54.44 m/s, Loiter 45.83 m/s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Vehicle Speeds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Based on standard urban speed limits for 25+ countries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 smtClean="0"/>
              <a:t>TriDist</a:t>
            </a:r>
            <a:r>
              <a:rPr lang="en-US" dirty="0" smtClean="0"/>
              <a:t>(min = 11.11 m/s, mode = 19.44m/s, max = 15.28 m/s)</a:t>
            </a:r>
            <a:endParaRPr lang="en-US" dirty="0"/>
          </a:p>
          <a:p>
            <a:pPr marL="749808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7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Heuristics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</a:t>
            </a:r>
            <a:r>
              <a:rPr lang="en-US" dirty="0" smtClean="0"/>
              <a:t>1: Naïve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609600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Target Assignments are made strictly in priority order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No limit on search time for a target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If contact is lost, the same drone will reacquire the same target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No limit on the number of re-attempts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 expected that this heuristic would take the longest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Long idle travel times possible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Long search times expected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May re-attempt an extremely difficult target indefinitely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Bottom-line: Expected a poor result from this simplistic heuristic</a:t>
            </a:r>
          </a:p>
        </p:txBody>
      </p:sp>
    </p:spTree>
    <p:extLst>
      <p:ext uri="{BB962C8B-B14F-4D97-AF65-F5344CB8AC3E}">
        <p14:creationId xmlns:p14="http://schemas.microsoft.com/office/powerpoint/2010/main" val="24245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</a:t>
            </a:r>
            <a:r>
              <a:rPr lang="en-US" dirty="0" smtClean="0"/>
              <a:t>2: Local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09600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Highest priority target are assigned to nearest idle drone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Drone will only search the local area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Previously attempted targets reenter queue at lower priority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No limit on the number of re-attempts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 expected this heuristic to be more efficient in simulation time, but less so in computational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Drones spend more time tracking then searching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High number of messages due to reprioritizing targets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May give up too easily on medium range targets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Bottom-line: Expected a better result that the Naïve Heuristic</a:t>
            </a:r>
          </a:p>
        </p:txBody>
      </p:sp>
    </p:spTree>
    <p:extLst>
      <p:ext uri="{BB962C8B-B14F-4D97-AF65-F5344CB8AC3E}">
        <p14:creationId xmlns:p14="http://schemas.microsoft.com/office/powerpoint/2010/main" val="31231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</a:t>
            </a:r>
            <a:r>
              <a:rPr lang="en-US" dirty="0" smtClean="0"/>
              <a:t>3: Impatient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09600"/>
            <a:ext cx="678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Distance is taken into account for target assignments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High priority targets are assigned first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Limited time is allowed for drones to acquire and track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Higher priority targets have longer allowable time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If targets ar</a:t>
            </a:r>
            <a:r>
              <a:rPr lang="en-US" dirty="0" smtClean="0"/>
              <a:t>e not complete, they will be reprioritized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 expected this heuristic to be most efficient in simulation time and moderately efficient computationally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Drones can search entire area but only for limited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Some increase in messaging due to reprioritizing targets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Bottom-line</a:t>
            </a:r>
            <a:r>
              <a:rPr lang="en-US" dirty="0"/>
              <a:t>: Expected a better result that the Naïve </a:t>
            </a:r>
            <a:r>
              <a:rPr lang="en-US" dirty="0" smtClean="0"/>
              <a:t>and Local Heuristics in terms of overall </a:t>
            </a:r>
            <a:r>
              <a:rPr lang="en-US" dirty="0" err="1" smtClean="0"/>
              <a:t>statisfication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31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7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096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Picture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And description of what was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096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Picture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And description of what was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Drone Target Tracking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096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Picture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And description of what was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6096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Picture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And description of what was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Factors Evaluated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004447" cy="28194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5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L18 Screening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198 Runs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 main factors characterized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Some interaction effects characterized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429000" cy="639762"/>
          </a:xfrm>
        </p:spPr>
        <p:txBody>
          <a:bodyPr/>
          <a:lstStyle/>
          <a:p>
            <a:r>
              <a:rPr lang="en-US" dirty="0" smtClean="0"/>
              <a:t>Custom Response Surface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48 Runs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More detailed information regarding continuous factors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Testing Plan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7800" y="3657600"/>
            <a:ext cx="2667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Initial Screening and Information Gathering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43400" y="4038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0200" y="3657600"/>
            <a:ext cx="2667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Further Testing for Rough Optimization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Scope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Eliminated some factors: drone type, field of view, luminosity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Global Variable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Few rollbacks but </a:t>
            </a:r>
            <a:r>
              <a:rPr lang="en-US" dirty="0" smtClean="0"/>
              <a:t>potential exists due </a:t>
            </a:r>
            <a:r>
              <a:rPr lang="en-US" dirty="0" smtClean="0"/>
              <a:t>to duplicate </a:t>
            </a:r>
            <a:r>
              <a:rPr lang="en-US" dirty="0" smtClean="0"/>
              <a:t>tracking and reassignments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Consistent formatting, pulling the correct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Queues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Empty queues </a:t>
            </a:r>
            <a:r>
              <a:rPr lang="en-US" dirty="0" smtClean="0"/>
              <a:t>caused continual </a:t>
            </a:r>
            <a:r>
              <a:rPr lang="en-US" dirty="0" smtClean="0"/>
              <a:t>loops in LPs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749808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60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066800"/>
            <a:ext cx="7239000" cy="4343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Domestic Drone Surveillance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Stationary objects only, hostage situations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FBI reports around a dozen instances as of June 2013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PUMA approved in 2013 to monitor wildlife and oil spills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Scan Eagle, also 2013, monitor ice floes and whales</a:t>
            </a:r>
          </a:p>
          <a:p>
            <a:pPr marL="384048" lvl="1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International Drone Surveillance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Used heavily in recent conflicts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Snowden leaks rumor NSA usage for targeted surveillance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United Nations monitor border violence in Congo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Dynamic movement of targets</a:t>
            </a:r>
          </a:p>
          <a:p>
            <a:pPr marL="1828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Insignificant Factors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Factor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Significant Factors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Factor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Insert table of factors and coefficients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749808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74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Further Research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Incorporation of Additional Drone Aircraft Types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Privacy Issues and Associated Litigation or Regulation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Cost Benefit Analysis of Fleets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Larger Target Variety: caravans, boarders, wildlife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Targeting Actions and Incorporation of Weapons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/>
            <a:endParaRPr lang="en-US" dirty="0" smtClean="0"/>
          </a:p>
          <a:p>
            <a:pPr marL="18288" indent="0">
              <a:buNone/>
            </a:pPr>
            <a:endParaRPr lang="en-US" dirty="0" smtClean="0"/>
          </a:p>
        </p:txBody>
      </p:sp>
      <p:pic>
        <p:nvPicPr>
          <p:cNvPr id="2050" name="Picture 2" descr="http://images.usatoday.com/tech/_photos/2006/08/07/uav4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945" y="76910"/>
            <a:ext cx="3625455" cy="18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0" y="850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4"/>
              </a:rPr>
              <a:t>www.usatoday.com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http://apftp.us/ftpAP/JE/Anchor%20Digital/Advanced_Reader_series/Amazing%20Migrating%20Animals%20Folder/Links/Whale%20Migration%201784329HighR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4" y="4039805"/>
            <a:ext cx="3831566" cy="24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7072" y="613157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www.apftp.us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7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my-technology.com/projects/rq5a-hunter-uav/images/hunter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750" y="6431809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from www.army-technology.com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791200" y="4495800"/>
            <a:ext cx="2990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Hunter RQ-5</a:t>
            </a:r>
          </a:p>
          <a:p>
            <a:endParaRPr lang="en-US" dirty="0"/>
          </a:p>
        </p:txBody>
      </p:sp>
      <p:pic>
        <p:nvPicPr>
          <p:cNvPr id="1028" name="Picture 4" descr="http://www.army-technology.com/projects/rq5a-hunter-uav/images/hunter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393208"/>
            <a:ext cx="52387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Drones are widely used for intelligence </a:t>
            </a:r>
            <a:r>
              <a:rPr lang="en-US" dirty="0" smtClean="0">
                <a:effectLst/>
              </a:rPr>
              <a:t>gathering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G</a:t>
            </a:r>
            <a:r>
              <a:rPr lang="en-US" dirty="0" smtClean="0">
                <a:effectLst/>
              </a:rPr>
              <a:t>reat </a:t>
            </a:r>
            <a:r>
              <a:rPr lang="en-US" dirty="0">
                <a:effectLst/>
              </a:rPr>
              <a:t>deal of possible </a:t>
            </a:r>
            <a:r>
              <a:rPr lang="en-US" dirty="0" smtClean="0">
                <a:effectLst/>
              </a:rPr>
              <a:t>variation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Environment: Urban, Rural, Size, Climate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Aircraft: hand carried, runway constraint, flight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Tasking: frequency, desired satisfaction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Targets: areas, individuals, static, dynamic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How many drones are required?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effectLst/>
              </a:rPr>
              <a:t>What is the most effective way to employ them?</a:t>
            </a:r>
            <a:endParaRPr lang="en-US" dirty="0">
              <a:effectLst/>
            </a:endParaRPr>
          </a:p>
          <a:p>
            <a:pPr marL="384048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22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658368"/>
            <a:ext cx="7010400" cy="55138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Grid like structure of LA, Kabul, Bagdad, Chicago, Cape Town, Toronto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There are two types of targets: people and vehicles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 targets are dynamic with </a:t>
            </a:r>
            <a:r>
              <a:rPr lang="en-US" dirty="0" smtClean="0"/>
              <a:t>some static tendencies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Intelligence establishes target list before simulation start, no preemption of </a:t>
            </a:r>
            <a:r>
              <a:rPr lang="en-US" dirty="0" smtClean="0"/>
              <a:t>targets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Drone instantaneously and autonomously id targets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Only drone used is Hunter RQ-5, nearby runways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Drones cannot communicate directly</a:t>
            </a:r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624041" cy="119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142507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1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627</TotalTime>
  <Words>838</Words>
  <Application>Microsoft Office PowerPoint</Application>
  <PresentationFormat>On-screen Show (4:3)</PresentationFormat>
  <Paragraphs>223</Paragraphs>
  <Slides>35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Elemental</vt:lpstr>
      <vt:lpstr>Drone Surveillance </vt:lpstr>
      <vt:lpstr>Background</vt:lpstr>
      <vt:lpstr>PowerPoint Presentation</vt:lpstr>
      <vt:lpstr>PowerPoint Presentation</vt:lpstr>
      <vt:lpstr>Problem Statement</vt:lpstr>
      <vt:lpstr>PowerPoint Presentation</vt:lpstr>
      <vt:lpstr>Assumptions</vt:lpstr>
      <vt:lpstr>PowerPoint Presentation</vt:lpstr>
      <vt:lpstr>Conceptual Model</vt:lpstr>
      <vt:lpstr>Process Overview</vt:lpstr>
      <vt:lpstr>Program Logic Flow</vt:lpstr>
      <vt:lpstr>Logical Process Architecture</vt:lpstr>
      <vt:lpstr>Messages</vt:lpstr>
      <vt:lpstr>Data Collection</vt:lpstr>
      <vt:lpstr>PowerPoint Presentation</vt:lpstr>
      <vt:lpstr>Tracking Heuristics </vt:lpstr>
      <vt:lpstr>Heuristic 1: Naïve</vt:lpstr>
      <vt:lpstr>Heuristic 2: Local</vt:lpstr>
      <vt:lpstr>Heuristic 3: Impatient</vt:lpstr>
      <vt:lpstr>Verification and Validation</vt:lpstr>
      <vt:lpstr>Map</vt:lpstr>
      <vt:lpstr>Message Passing</vt:lpstr>
      <vt:lpstr>Drone Target Tracking</vt:lpstr>
      <vt:lpstr>Heuristics</vt:lpstr>
      <vt:lpstr>Testing Methodology</vt:lpstr>
      <vt:lpstr>Factors Evaluated </vt:lpstr>
      <vt:lpstr>Sequential Testing Plan</vt:lpstr>
      <vt:lpstr>Challenges</vt:lpstr>
      <vt:lpstr>PowerPoint Presentation</vt:lpstr>
      <vt:lpstr>Results and Analysis</vt:lpstr>
      <vt:lpstr>PowerPoint Presentation</vt:lpstr>
      <vt:lpstr>Conclusions</vt:lpstr>
      <vt:lpstr>Possible Further Research 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Surveillance</dc:title>
  <dc:creator>Jane</dc:creator>
  <cp:lastModifiedBy>Jane</cp:lastModifiedBy>
  <cp:revision>41</cp:revision>
  <dcterms:created xsi:type="dcterms:W3CDTF">2014-04-15T01:09:58Z</dcterms:created>
  <dcterms:modified xsi:type="dcterms:W3CDTF">2014-04-27T00:39:53Z</dcterms:modified>
</cp:coreProperties>
</file>